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0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799" y="-574610"/>
            <a:ext cx="7772400" cy="2387600"/>
          </a:xfrm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PPT -13(April) </a:t>
            </a:r>
            <a:br>
              <a:rPr lang="en-US" altLang="zh-CN" sz="3200" b="1">
                <a:solidFill>
                  <a:srgbClr val="0000FF"/>
                </a:solidFill>
              </a:rPr>
            </a:br>
            <a:r>
              <a:rPr lang="en-US" altLang="zh-CN" sz="5400" b="1">
                <a:solidFill>
                  <a:srgbClr val="800000"/>
                </a:solidFill>
              </a:rPr>
              <a:t>पूर्णियाँ काॅलेज ,पूर्णियाँ</a:t>
            </a:r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2999" y="1812989"/>
            <a:ext cx="6858000" cy="2326825"/>
          </a:xfrm>
        </p:spPr>
        <p:txBody>
          <a:bodyPr>
            <a:noAutofit/>
          </a:bodyPr>
          <a:lstStyle/>
          <a:p>
            <a:r>
              <a:rPr lang="en-US" altLang="zh-CN" sz="3700" b="1">
                <a:solidFill>
                  <a:srgbClr val="9933FF"/>
                </a:solidFill>
              </a:rPr>
              <a:t>हिन्दी विभाग</a:t>
            </a:r>
            <a:endParaRPr lang="en-US" altLang="zh-CN" sz="3700"/>
          </a:p>
          <a:p>
            <a:r>
              <a:rPr lang="en-US" altLang="zh-CN" sz="3700" b="1">
                <a:solidFill>
                  <a:srgbClr val="0070C0"/>
                </a:solidFill>
              </a:rPr>
              <a:t>PG</a:t>
            </a:r>
            <a:endParaRPr lang="en-US" altLang="zh-CN" sz="3700"/>
          </a:p>
          <a:p>
            <a:r>
              <a:rPr lang="en-US" altLang="zh-CN" sz="3700" b="1">
                <a:solidFill>
                  <a:srgbClr val="000000"/>
                </a:solidFill>
              </a:rPr>
              <a:t>सेमेस्टर -2</a:t>
            </a:r>
            <a:endParaRPr lang="en-US" altLang="zh-CN" sz="3700"/>
          </a:p>
          <a:p>
            <a:r>
              <a:rPr lang="en-US" altLang="zh-CN" sz="3700" b="1">
                <a:solidFill>
                  <a:srgbClr val="000000"/>
                </a:solidFill>
              </a:rPr>
              <a:t>CC - 9</a:t>
            </a:r>
            <a:endParaRPr lang="en-US" altLang="zh-CN" sz="3700"/>
          </a:p>
          <a:p>
            <a:r>
              <a:rPr lang="en-US" altLang="zh-CN" sz="3700" b="1">
                <a:solidFill>
                  <a:srgbClr val="FF0000"/>
                </a:solidFill>
              </a:rPr>
              <a:t>("गोदान" उपन्यास के कथा-शिल्प का वर्णन, भाग-10)</a:t>
            </a:r>
            <a:endParaRPr lang="en-US" altLang="zh-CN" sz="3700"/>
          </a:p>
          <a:p>
            <a:r>
              <a:rPr lang="en-US" altLang="zh-CN" sz="3700" b="1">
                <a:solidFill>
                  <a:srgbClr val="008000"/>
                </a:solidFill>
              </a:rPr>
              <a:t>सीता कुमारी</a:t>
            </a:r>
            <a:r>
              <a:rPr lang="en-US" altLang="zh-CN" sz="3700" b="1">
                <a:solidFill>
                  <a:srgbClr val="FF0000"/>
                </a:solidFill>
              </a:rPr>
              <a:t> </a:t>
            </a:r>
            <a:endParaRPr lang="en-US" altLang="zh-CN" sz="3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>
          <a:xfrm>
            <a:off x="628649" y="9510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600" b="1">
                <a:solidFill>
                  <a:srgbClr val="C00000"/>
                </a:solidFill>
              </a:rPr>
              <a:t>गाँव की अन्य विषम स्थितियाँ :-</a:t>
            </a:r>
            <a:r>
              <a:rPr lang="en-US" sz="4600" b="1">
                <a:solidFill>
                  <a:srgbClr val="000000"/>
                </a:solidFill>
              </a:rPr>
              <a:t>सिलिया चमारिन को मातादीन रखे हुये हैं | सिलिया के घरवाले एक दिन मातादीन को खलिहान में पकड़ लेते हैं और उसके मुँह में हड्डी का टुकड़ा डालकर उसे चमार बना लेने की घोषणा कर   देते    हैं |</a:t>
            </a:r>
            <a:endParaRPr lang="en-US" sz="4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>
          <a:xfrm>
            <a:off x="628650" y="90652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>
                <a:solidFill>
                  <a:srgbClr val="0000FF"/>
                </a:solidFill>
              </a:rPr>
              <a:t>सिलिया घरवाले से सम्बन्ध तोड़कर मातादीन के साथ रहने का निर्णय करती है, परन्तु मातादीन उसे नहीं रखता | उस निराश्रिता को धनिया अपने घर में शरण देती है | होरी की लड़की सोना सतरह साल की हो जाती है |</a:t>
            </a:r>
            <a:endParaRPr lang="en-US" sz="5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>
          <a:xfrm>
            <a:off x="628649" y="1107673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>
                <a:solidFill>
                  <a:srgbClr val="FF6600"/>
                </a:solidFill>
              </a:rPr>
              <a:t>उनकी सगाई सोनारी गाँव के एक किसान के लड़के के साथ होना निश्चित होता है | होरी विवाह के लिये कर्ज लेना चाहता है, परन्तु सोना सिलिया को अपने भावी पति मथुरा के पास भेजकर उसे दहेज न माँगने पर सहमत करा लेती है|</a:t>
            </a:r>
            <a:endParaRPr lang="en-US" sz="5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>
          <a:xfrm>
            <a:off x="628650" y="90534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>
                <a:solidFill>
                  <a:srgbClr val="000080"/>
                </a:solidFill>
              </a:rPr>
              <a:t>परन्तु धनिया धूम-धाम से विवाह करने का आग्रह करती है | इधर पटवारी पटेश्वरी मंगरूशाह को भड़काकर होरी पर कर्जे की नालिश करा देता है | होरी की खड़ी ईख नीलाम हो जाती है | होरी उसी ईख के बल पर दुलारी से रुपये मांग रहा था |</a:t>
            </a:r>
            <a:endParaRPr lang="en-US" sz="4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>
          <a:xfrm>
            <a:off x="628650" y="103587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00" b="1">
                <a:solidFill>
                  <a:srgbClr val="993300"/>
                </a:solidFill>
              </a:rPr>
              <a:t>एक दिन नोहरी  होरी के घर आकर उसे रुपया देने का आश्वासन देती है | नोहरी विधवा थी, भोला उससे विवाह कर अपने घर ले आया | कामता(भोला का पुत्र) एक दिन भोला को मार-पीट कर घर से निकाल देता है |</a:t>
            </a:r>
            <a:endParaRPr lang="en-US" sz="490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>
          <a:xfrm>
            <a:off x="628649" y="924923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b="1">
                <a:solidFill>
                  <a:srgbClr val="008000"/>
                </a:solidFill>
              </a:rPr>
              <a:t>भोला नोखेराम के यहाँ आकर नौकर की तरह और नोहरी उसकी रखेल की तरह रहने लगती है | नोहरी नोखेराम का संरक्षण पाकर सारे गाँव पर हावी हो जाती है और भोला विवश बना रहता है | नोहरी होरी को रुपये देकर अपनी उदारता का ढिंढोरा सारे गाँव में पीटती है |</a:t>
            </a:r>
            <a:endParaRPr lang="en-US" sz="45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628649" y="1038433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100" b="1">
                <a:solidFill>
                  <a:srgbClr val="000080"/>
                </a:solidFill>
              </a:rPr>
              <a:t>मातादीन खेत पर जाकर सिलिया को देने के लिए होरी को दो रुपये देता है | रुपये पाकर सिलिया बहुत प्रसन्न होती है और अपने आनन्द को व्यक्त करने के लिए सोना के पास नदी पार सोनारी गाँव में पहुँचती है |</a:t>
            </a:r>
            <a:endParaRPr lang="en-US" sz="5100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>
          <a:xfrm>
            <a:off x="628649" y="12533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300" b="1">
                <a:solidFill>
                  <a:srgbClr val="0000FF"/>
                </a:solidFill>
              </a:rPr>
              <a:t>रात्रि का समय था | किवाड़ खटखटाने पर मथुरा दरवाजा खोलता है और सिलिया से प्रणय-निवेदन करता है | सोना जाग जाती है और सिलिया को बहुत फटकारती है |</a:t>
            </a:r>
            <a:endParaRPr lang="en-US" sz="53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PPT -13(April)  पूर्णियाँ काॅलेज ,पूर्णियाँ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-13(April)  पूर्णियाँ काॅलेज ,पूर्णियाँ</dc:title>
  <dc:creator>Redmi Y3</dc:creator>
  <cp:lastModifiedBy>User</cp:lastModifiedBy>
  <cp:revision>1</cp:revision>
  <dcterms:created xsi:type="dcterms:W3CDTF">2015-05-11T00:30:45Z</dcterms:created>
  <dcterms:modified xsi:type="dcterms:W3CDTF">2020-04-26T06:20:40Z</dcterms:modified>
</cp:coreProperties>
</file>